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69" r:id="rId4"/>
    <p:sldId id="258" r:id="rId5"/>
    <p:sldId id="262" r:id="rId6"/>
    <p:sldId id="263" r:id="rId7"/>
    <p:sldId id="264" r:id="rId8"/>
    <p:sldId id="265" r:id="rId9"/>
    <p:sldId id="266" r:id="rId10"/>
    <p:sldId id="267" r:id="rId11"/>
    <p:sldId id="270"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77"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B5BB2F-063B-45FC-9E5E-4184F15A73CE}" type="datetimeFigureOut">
              <a:rPr lang="en-CA" smtClean="0"/>
              <a:pPr/>
              <a:t>2013-12-05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D585F4-45A2-4C88-9E2E-3A1042BF5468}"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Low probability</a:t>
            </a:r>
            <a:r>
              <a:rPr lang="en-CA" baseline="0" dirty="0" smtClean="0"/>
              <a:t> needs to be established through licensee professional reliance as historical data is lacking. Winter surveys, </a:t>
            </a:r>
            <a:r>
              <a:rPr lang="en-CA" baseline="0" smtClean="0"/>
              <a:t>rpbio</a:t>
            </a:r>
            <a:r>
              <a:rPr lang="en-CA" baseline="0" dirty="0" smtClean="0"/>
              <a:t> field assessment of habitat etc.</a:t>
            </a:r>
            <a:endParaRPr lang="en-CA" dirty="0"/>
          </a:p>
        </p:txBody>
      </p:sp>
      <p:sp>
        <p:nvSpPr>
          <p:cNvPr id="4" name="Slide Number Placeholder 3"/>
          <p:cNvSpPr>
            <a:spLocks noGrp="1"/>
          </p:cNvSpPr>
          <p:nvPr>
            <p:ph type="sldNum" sz="quarter" idx="10"/>
          </p:nvPr>
        </p:nvSpPr>
        <p:spPr/>
        <p:txBody>
          <a:bodyPr/>
          <a:lstStyle/>
          <a:p>
            <a:fld id="{1BD585F4-45A2-4C88-9E2E-3A1042BF5468}" type="slidenum">
              <a:rPr lang="en-CA" smtClean="0"/>
              <a:pPr/>
              <a:t>10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29CDEDF-1973-4966-B8AE-407AE366D649}" type="datetimeFigureOut">
              <a:rPr lang="en-CA" smtClean="0"/>
              <a:pPr/>
              <a:t>2013-12-05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7E21684-7C5C-4F08-BA28-E73D0C52AAEE}"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9CDEDF-1973-4966-B8AE-407AE366D649}" type="datetimeFigureOut">
              <a:rPr lang="en-CA" smtClean="0"/>
              <a:pPr/>
              <a:t>2013-12-05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21684-7C5C-4F08-BA28-E73D0C52AAEE}"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412776"/>
            <a:ext cx="7992888" cy="1470025"/>
          </a:xfrm>
        </p:spPr>
        <p:txBody>
          <a:bodyPr>
            <a:normAutofit fontScale="90000"/>
          </a:bodyPr>
          <a:lstStyle/>
          <a:p>
            <a:r>
              <a:rPr lang="en-CA" dirty="0" smtClean="0"/>
              <a:t>Introduction to Potential Changes for UWR #U-5-004 Order </a:t>
            </a:r>
            <a:br>
              <a:rPr lang="en-CA" dirty="0" smtClean="0"/>
            </a:br>
            <a:r>
              <a:rPr lang="en-CA" dirty="0" smtClean="0"/>
              <a:t>(Mountain Goat)</a:t>
            </a:r>
            <a:endParaRPr lang="en-CA" dirty="0"/>
          </a:p>
        </p:txBody>
      </p:sp>
      <p:sp>
        <p:nvSpPr>
          <p:cNvPr id="3" name="Subtitle 2"/>
          <p:cNvSpPr>
            <a:spLocks noGrp="1"/>
          </p:cNvSpPr>
          <p:nvPr>
            <p:ph type="subTitle" idx="1"/>
          </p:nvPr>
        </p:nvSpPr>
        <p:spPr/>
        <p:txBody>
          <a:bodyPr/>
          <a:lstStyle/>
          <a:p>
            <a:r>
              <a:rPr lang="en-CA" dirty="0" smtClean="0"/>
              <a:t>Ungulate Winter Range</a:t>
            </a:r>
          </a:p>
          <a:p>
            <a:r>
              <a:rPr lang="en-CA" dirty="0" smtClean="0"/>
              <a:t>North Island-Central Coast </a:t>
            </a:r>
          </a:p>
          <a:p>
            <a:r>
              <a:rPr lang="en-CA" dirty="0" smtClean="0"/>
              <a:t>Mid Coast TSA</a:t>
            </a:r>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CA" dirty="0" smtClean="0"/>
              <a:t>Rationale</a:t>
            </a:r>
            <a:endParaRPr lang="en-CA" dirty="0"/>
          </a:p>
        </p:txBody>
      </p:sp>
      <p:sp>
        <p:nvSpPr>
          <p:cNvPr id="3" name="Content Placeholder 2"/>
          <p:cNvSpPr>
            <a:spLocks noGrp="1"/>
          </p:cNvSpPr>
          <p:nvPr>
            <p:ph idx="1"/>
          </p:nvPr>
        </p:nvSpPr>
        <p:spPr>
          <a:xfrm>
            <a:off x="539552" y="1412776"/>
            <a:ext cx="8229600" cy="5069160"/>
          </a:xfrm>
        </p:spPr>
        <p:txBody>
          <a:bodyPr>
            <a:normAutofit fontScale="85000" lnSpcReduction="20000"/>
          </a:bodyPr>
          <a:lstStyle/>
          <a:p>
            <a:r>
              <a:rPr lang="en-CA" dirty="0" smtClean="0"/>
              <a:t>U-5-004 established in 2007. Included a sunset date of December 31, 2009.</a:t>
            </a:r>
          </a:p>
          <a:p>
            <a:pPr>
              <a:buNone/>
            </a:pPr>
            <a:endParaRPr lang="en-CA" dirty="0" smtClean="0"/>
          </a:p>
          <a:p>
            <a:r>
              <a:rPr lang="en-CA" dirty="0" smtClean="0"/>
              <a:t>At this time, there is no effective order in place for mountain goats for the mid-coast TSA.</a:t>
            </a:r>
          </a:p>
          <a:p>
            <a:pPr>
              <a:buNone/>
            </a:pPr>
            <a:endParaRPr lang="en-CA" dirty="0" smtClean="0"/>
          </a:p>
          <a:p>
            <a:r>
              <a:rPr lang="en-CA" dirty="0" smtClean="0"/>
              <a:t>Since 2007, other goat orders have come into effect with updated wording and additional general wildlife measures (GWM) based on pertinent research and expert panel recommendations.</a:t>
            </a:r>
          </a:p>
          <a:p>
            <a:pPr>
              <a:buNone/>
            </a:pPr>
            <a:endParaRPr lang="en-CA" dirty="0" smtClean="0"/>
          </a:p>
          <a:p>
            <a:r>
              <a:rPr lang="en-CA" dirty="0" smtClean="0"/>
              <a:t>Potential changes to U-5-004 align with established north-coast and sunshine-coast orders</a:t>
            </a:r>
          </a:p>
          <a:p>
            <a:pPr>
              <a:buNone/>
            </a:pPr>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First Steps</a:t>
            </a:r>
            <a:endParaRPr lang="en-CA" dirty="0"/>
          </a:p>
        </p:txBody>
      </p:sp>
      <p:sp>
        <p:nvSpPr>
          <p:cNvPr id="4" name="Content Placeholder 3"/>
          <p:cNvSpPr>
            <a:spLocks noGrp="1"/>
          </p:cNvSpPr>
          <p:nvPr>
            <p:ph idx="1"/>
          </p:nvPr>
        </p:nvSpPr>
        <p:spPr>
          <a:xfrm>
            <a:off x="395536" y="2060848"/>
            <a:ext cx="8229600" cy="3196952"/>
          </a:xfrm>
        </p:spPr>
        <p:txBody>
          <a:bodyPr/>
          <a:lstStyle/>
          <a:p>
            <a:r>
              <a:rPr lang="en-CA" dirty="0" smtClean="0"/>
              <a:t>Recognize where changes may be necessary.</a:t>
            </a:r>
          </a:p>
          <a:p>
            <a:pPr>
              <a:buNone/>
            </a:pPr>
            <a:endParaRPr lang="en-CA" dirty="0" smtClean="0"/>
          </a:p>
          <a:p>
            <a:r>
              <a:rPr lang="en-CA" dirty="0" smtClean="0"/>
              <a:t>Initiate discussion and obtain feedback from regional biologists, mountain goat specialists, district staff, licensees.</a:t>
            </a:r>
          </a:p>
          <a:p>
            <a:pPr>
              <a:buNone/>
            </a:pPr>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Potential  Changes</a:t>
            </a:r>
            <a:br>
              <a:rPr lang="en-CA" dirty="0" smtClean="0"/>
            </a:br>
            <a:r>
              <a:rPr lang="en-CA" dirty="0" smtClean="0"/>
              <a:t>GWM 2</a:t>
            </a:r>
            <a:endParaRPr lang="en-CA" dirty="0"/>
          </a:p>
        </p:txBody>
      </p:sp>
      <p:sp>
        <p:nvSpPr>
          <p:cNvPr id="3" name="Content Placeholder 2"/>
          <p:cNvSpPr>
            <a:spLocks noGrp="1"/>
          </p:cNvSpPr>
          <p:nvPr>
            <p:ph idx="1"/>
          </p:nvPr>
        </p:nvSpPr>
        <p:spPr>
          <a:xfrm>
            <a:off x="457200" y="1772816"/>
            <a:ext cx="8229600" cy="4392488"/>
          </a:xfrm>
        </p:spPr>
        <p:txBody>
          <a:bodyPr>
            <a:normAutofit fontScale="85000" lnSpcReduction="20000"/>
          </a:bodyPr>
          <a:lstStyle/>
          <a:p>
            <a:pPr>
              <a:buNone/>
            </a:pPr>
            <a:r>
              <a:rPr lang="en-CA" dirty="0" smtClean="0"/>
              <a:t> “</a:t>
            </a:r>
            <a:r>
              <a:rPr lang="en-CA" b="1" dirty="0" smtClean="0"/>
              <a:t>A person may carry out timber harvesting activities within the boundaries of individual ungulate winter range polygons established by this Order, but may not impact the total area of ungulate winter range in a landscape unit by more than 10%.”</a:t>
            </a:r>
          </a:p>
          <a:p>
            <a:pPr>
              <a:buNone/>
            </a:pPr>
            <a:endParaRPr lang="en-CA" dirty="0" smtClean="0"/>
          </a:p>
          <a:p>
            <a:pPr>
              <a:buFontTx/>
              <a:buChar char="-"/>
            </a:pPr>
            <a:r>
              <a:rPr lang="en-CA" dirty="0" smtClean="0"/>
              <a:t>Average size of UWR unit is 137 ha. Average amount of productive forest is 42 ha. 10% = ~1/3 of PF.</a:t>
            </a:r>
          </a:p>
          <a:p>
            <a:pPr>
              <a:buFontTx/>
              <a:buChar char="-"/>
            </a:pPr>
            <a:endParaRPr lang="en-CA" dirty="0" smtClean="0"/>
          </a:p>
          <a:p>
            <a:pPr>
              <a:buNone/>
            </a:pPr>
            <a:r>
              <a:rPr lang="en-CA" dirty="0" smtClean="0"/>
              <a:t>-  Replace with incursion based on amount of productive forest within a UWR unit?</a:t>
            </a:r>
          </a:p>
          <a:p>
            <a:pPr>
              <a:buNone/>
            </a:pPr>
            <a:endParaRPr lang="en-CA"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Historical Overlap</a:t>
            </a:r>
            <a:endParaRPr lang="en-CA" dirty="0"/>
          </a:p>
        </p:txBody>
      </p:sp>
      <p:sp>
        <p:nvSpPr>
          <p:cNvPr id="3" name="Content Placeholder 2"/>
          <p:cNvSpPr>
            <a:spLocks noGrp="1"/>
          </p:cNvSpPr>
          <p:nvPr>
            <p:ph idx="1"/>
          </p:nvPr>
        </p:nvSpPr>
        <p:spPr>
          <a:xfrm>
            <a:off x="467544" y="1916832"/>
            <a:ext cx="8136904" cy="3816424"/>
          </a:xfrm>
        </p:spPr>
        <p:txBody>
          <a:bodyPr>
            <a:normAutofit fontScale="92500" lnSpcReduction="20000"/>
          </a:bodyPr>
          <a:lstStyle/>
          <a:p>
            <a:r>
              <a:rPr lang="en-CA" dirty="0" smtClean="0"/>
              <a:t>Frequency of harvest activity and UWR boundary intersection since 2007 implementation of mountain goat order is 0.8%.</a:t>
            </a:r>
          </a:p>
          <a:p>
            <a:pPr>
              <a:buNone/>
            </a:pPr>
            <a:endParaRPr lang="en-CA" dirty="0" smtClean="0"/>
          </a:p>
          <a:p>
            <a:r>
              <a:rPr lang="en-CA" dirty="0" smtClean="0"/>
              <a:t>Reminder- 86% of these units are comprised of forest that is completely NC. </a:t>
            </a:r>
          </a:p>
          <a:p>
            <a:pPr>
              <a:buNone/>
            </a:pPr>
            <a:endParaRPr lang="en-CA" dirty="0" smtClean="0"/>
          </a:p>
          <a:p>
            <a:r>
              <a:rPr lang="en-CA" dirty="0" smtClean="0"/>
              <a:t>Future need to utilize incursion is not predicted to be significant as overlap is likely minimal.</a:t>
            </a:r>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
            </a:r>
            <a:br>
              <a:rPr lang="en-CA" dirty="0" smtClean="0"/>
            </a:br>
            <a:r>
              <a:rPr lang="en-CA" dirty="0" smtClean="0"/>
              <a:t>GWM 8</a:t>
            </a:r>
            <a:endParaRPr lang="en-CA" dirty="0"/>
          </a:p>
        </p:txBody>
      </p:sp>
      <p:sp>
        <p:nvSpPr>
          <p:cNvPr id="3" name="Content Placeholder 2"/>
          <p:cNvSpPr>
            <a:spLocks noGrp="1"/>
          </p:cNvSpPr>
          <p:nvPr>
            <p:ph idx="1"/>
          </p:nvPr>
        </p:nvSpPr>
        <p:spPr>
          <a:xfrm>
            <a:off x="467544" y="2060848"/>
            <a:ext cx="8219256" cy="2980927"/>
          </a:xfrm>
        </p:spPr>
        <p:txBody>
          <a:bodyPr>
            <a:normAutofit fontScale="85000" lnSpcReduction="20000"/>
          </a:bodyPr>
          <a:lstStyle/>
          <a:p>
            <a:pPr>
              <a:buNone/>
            </a:pPr>
            <a:r>
              <a:rPr lang="en-CA" b="1" dirty="0" smtClean="0"/>
              <a:t>“If primary forest activities are scheduled between November 1 and April 15, and are situated within 500 meters of a goat winter range during severe winter conditions, an assessment will be carried out by a qualified professional to determine whether the activities should commence, and what conditions should apply, in order that the activities do not result in material adverse disturbance of wintering goats”.</a:t>
            </a:r>
            <a:endParaRPr lang="en-CA" dirty="0" smtClean="0"/>
          </a:p>
          <a:p>
            <a:pPr>
              <a:buNone/>
            </a:pPr>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Potential Changes</a:t>
            </a:r>
            <a:br>
              <a:rPr lang="en-CA" dirty="0" smtClean="0"/>
            </a:br>
            <a:r>
              <a:rPr lang="en-CA" dirty="0" smtClean="0"/>
              <a:t>GWM 8</a:t>
            </a:r>
            <a:endParaRPr lang="en-CA" dirty="0"/>
          </a:p>
        </p:txBody>
      </p:sp>
      <p:sp>
        <p:nvSpPr>
          <p:cNvPr id="3" name="Content Placeholder 2"/>
          <p:cNvSpPr>
            <a:spLocks noGrp="1"/>
          </p:cNvSpPr>
          <p:nvPr>
            <p:ph idx="1"/>
          </p:nvPr>
        </p:nvSpPr>
        <p:spPr>
          <a:xfrm>
            <a:off x="467544" y="2060848"/>
            <a:ext cx="8219256" cy="4392488"/>
          </a:xfrm>
        </p:spPr>
        <p:txBody>
          <a:bodyPr>
            <a:normAutofit fontScale="85000" lnSpcReduction="10000"/>
          </a:bodyPr>
          <a:lstStyle/>
          <a:p>
            <a:pPr>
              <a:buNone/>
            </a:pPr>
            <a:r>
              <a:rPr lang="en-CA" b="1" dirty="0" smtClean="0"/>
              <a:t>“If primary forest activities are scheduled between November 1 and April 15, and are situated within 500 meters of a goat winter range during severe winter conditions, </a:t>
            </a:r>
            <a:r>
              <a:rPr lang="en-CA" b="1" u="sng" dirty="0" smtClean="0">
                <a:uFill>
                  <a:solidFill>
                    <a:srgbClr val="C00000"/>
                  </a:solidFill>
                </a:uFill>
              </a:rPr>
              <a:t>an assessment will be carried out by a qualified professional to determine whether the activities should commence, and what conditions should apply,</a:t>
            </a:r>
            <a:r>
              <a:rPr lang="en-CA" b="1" dirty="0" smtClean="0"/>
              <a:t> in order that the activities do not result in material adverse disturbance of wintering goats”.</a:t>
            </a:r>
          </a:p>
          <a:p>
            <a:pPr>
              <a:buNone/>
            </a:pPr>
            <a:endParaRPr lang="en-CA" b="1" dirty="0" smtClean="0"/>
          </a:p>
          <a:p>
            <a:pPr>
              <a:buNone/>
            </a:pPr>
            <a:r>
              <a:rPr lang="en-CA" b="1" dirty="0" smtClean="0"/>
              <a:t>- </a:t>
            </a:r>
            <a:r>
              <a:rPr lang="en-CA" dirty="0" smtClean="0"/>
              <a:t>No provision under the FRPA that allows for  the sub-delegation of authority to a QP. </a:t>
            </a:r>
          </a:p>
          <a:p>
            <a:pPr>
              <a:buNone/>
            </a:pPr>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Potential Changes</a:t>
            </a:r>
            <a:br>
              <a:rPr lang="en-CA" dirty="0" smtClean="0"/>
            </a:br>
            <a:r>
              <a:rPr lang="en-CA" dirty="0" smtClean="0"/>
              <a:t>GWM 8</a:t>
            </a:r>
            <a:endParaRPr lang="en-CA" dirty="0"/>
          </a:p>
        </p:txBody>
      </p:sp>
      <p:sp>
        <p:nvSpPr>
          <p:cNvPr id="3" name="Content Placeholder 2"/>
          <p:cNvSpPr>
            <a:spLocks noGrp="1"/>
          </p:cNvSpPr>
          <p:nvPr>
            <p:ph idx="1"/>
          </p:nvPr>
        </p:nvSpPr>
        <p:spPr>
          <a:xfrm>
            <a:off x="467544" y="1700808"/>
            <a:ext cx="8219256" cy="4968552"/>
          </a:xfrm>
        </p:spPr>
        <p:txBody>
          <a:bodyPr>
            <a:normAutofit fontScale="70000" lnSpcReduction="20000"/>
          </a:bodyPr>
          <a:lstStyle/>
          <a:p>
            <a:pPr>
              <a:buNone/>
            </a:pPr>
            <a:r>
              <a:rPr lang="en-CA" b="1" dirty="0" smtClean="0"/>
              <a:t>“If primary forest activities are scheduled between </a:t>
            </a:r>
            <a:r>
              <a:rPr lang="en-CA" b="1" u="sng" dirty="0" smtClean="0">
                <a:uFill>
                  <a:solidFill>
                    <a:srgbClr val="C00000"/>
                  </a:solidFill>
                </a:uFill>
              </a:rPr>
              <a:t>November 1 and April 15</a:t>
            </a:r>
            <a:r>
              <a:rPr lang="en-CA" b="1" dirty="0" smtClean="0"/>
              <a:t>, and are situated within 500 meters of a goat winter range during severe winter conditions, an assessment will be carried out by a qualified professional to determine whether the activities should commence, and what conditions should apply, in order that the activities do not result in material adverse disturbance of wintering goats”.</a:t>
            </a:r>
          </a:p>
          <a:p>
            <a:pPr>
              <a:buNone/>
            </a:pPr>
            <a:endParaRPr lang="en-CA" b="1" dirty="0" smtClean="0"/>
          </a:p>
          <a:p>
            <a:pPr>
              <a:buFontTx/>
              <a:buChar char="-"/>
            </a:pPr>
            <a:r>
              <a:rPr lang="en-CA" dirty="0" smtClean="0"/>
              <a:t>A professional panel utilized a risk matrix that included considerations for winter severity, distance of harvest operations from mountain goats and the probability of occupancy of winter ranges to determine that goats are detrimentally impacted by helicopter disturbance until later in the spring.</a:t>
            </a:r>
          </a:p>
          <a:p>
            <a:pPr>
              <a:buFontTx/>
              <a:buChar char="-"/>
            </a:pPr>
            <a:endParaRPr lang="en-CA" dirty="0" smtClean="0"/>
          </a:p>
          <a:p>
            <a:pPr>
              <a:buFontTx/>
              <a:buChar char="-"/>
            </a:pPr>
            <a:r>
              <a:rPr lang="en-CA" dirty="0" smtClean="0"/>
              <a:t>There may be some flexibility in moving the fall deadline back a few weeks.</a:t>
            </a:r>
          </a:p>
          <a:p>
            <a:pPr>
              <a:buFontTx/>
              <a:buChar char="-"/>
            </a:pPr>
            <a:endParaRPr lang="en-CA" dirty="0" smtClean="0"/>
          </a:p>
          <a:p>
            <a:pPr>
              <a:buNone/>
            </a:pPr>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Potential Addition</a:t>
            </a:r>
            <a:br>
              <a:rPr lang="en-CA" dirty="0" smtClean="0"/>
            </a:br>
            <a:r>
              <a:rPr lang="en-CA" dirty="0" smtClean="0"/>
              <a:t>Helicopter </a:t>
            </a:r>
            <a:r>
              <a:rPr lang="en-CA" dirty="0" err="1" smtClean="0"/>
              <a:t>Yarding</a:t>
            </a:r>
            <a:r>
              <a:rPr lang="en-CA" dirty="0" smtClean="0"/>
              <a:t> </a:t>
            </a:r>
            <a:endParaRPr lang="en-CA" dirty="0"/>
          </a:p>
        </p:txBody>
      </p:sp>
      <p:sp>
        <p:nvSpPr>
          <p:cNvPr id="3" name="Content Placeholder 2"/>
          <p:cNvSpPr>
            <a:spLocks noGrp="1"/>
          </p:cNvSpPr>
          <p:nvPr>
            <p:ph idx="1"/>
          </p:nvPr>
        </p:nvSpPr>
        <p:spPr>
          <a:xfrm>
            <a:off x="251520" y="2060848"/>
            <a:ext cx="8568952" cy="4176464"/>
          </a:xfrm>
        </p:spPr>
        <p:txBody>
          <a:bodyPr>
            <a:normAutofit fontScale="70000" lnSpcReduction="20000"/>
          </a:bodyPr>
          <a:lstStyle/>
          <a:p>
            <a:r>
              <a:rPr lang="en-CA" dirty="0" smtClean="0"/>
              <a:t>Currently no general wildlife measures specific to helicopter activities during winter. 500m setback for primary forest activity may not be effective at buffering helicopter noise.</a:t>
            </a:r>
          </a:p>
          <a:p>
            <a:pPr>
              <a:buNone/>
            </a:pPr>
            <a:endParaRPr lang="en-CA" dirty="0" smtClean="0"/>
          </a:p>
          <a:p>
            <a:r>
              <a:rPr lang="en-CA" dirty="0" smtClean="0"/>
              <a:t>Research suggests adverse disturbance at distances ≤2000 m.</a:t>
            </a:r>
          </a:p>
          <a:p>
            <a:pPr>
              <a:buNone/>
            </a:pPr>
            <a:endParaRPr lang="en-CA" dirty="0" smtClean="0"/>
          </a:p>
          <a:p>
            <a:r>
              <a:rPr lang="en-CA" dirty="0" smtClean="0"/>
              <a:t>North-coast order includes a 2000 m buffer.</a:t>
            </a:r>
          </a:p>
          <a:p>
            <a:pPr>
              <a:buNone/>
            </a:pPr>
            <a:endParaRPr lang="en-CA" dirty="0" smtClean="0"/>
          </a:p>
          <a:p>
            <a:r>
              <a:rPr lang="en-CA" dirty="0" smtClean="0"/>
              <a:t>Sunshine-coast order = 1500m line-of-sight. Original proposal was 2000 m; deputy minister concluded 1500 m was a reasonable balance.</a:t>
            </a:r>
          </a:p>
          <a:p>
            <a:pPr>
              <a:buNone/>
            </a:pPr>
            <a:endParaRPr lang="en-CA" dirty="0" smtClean="0"/>
          </a:p>
          <a:p>
            <a:r>
              <a:rPr lang="en-CA" dirty="0" smtClean="0"/>
              <a:t>More supporting study in mid-coast area is suggested before a decision can be made on an appropriate setback.</a:t>
            </a:r>
          </a:p>
          <a:p>
            <a:endParaRPr lang="en-CA"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Potential Addition</a:t>
            </a:r>
            <a:br>
              <a:rPr lang="en-CA" dirty="0" smtClean="0"/>
            </a:br>
            <a:r>
              <a:rPr lang="en-CA" dirty="0" smtClean="0"/>
              <a:t>Helicopter – Sunshine Coast </a:t>
            </a:r>
            <a:endParaRPr lang="en-CA" dirty="0"/>
          </a:p>
        </p:txBody>
      </p:sp>
      <p:sp>
        <p:nvSpPr>
          <p:cNvPr id="3" name="Content Placeholder 2"/>
          <p:cNvSpPr>
            <a:spLocks noGrp="1"/>
          </p:cNvSpPr>
          <p:nvPr>
            <p:ph idx="1"/>
          </p:nvPr>
        </p:nvSpPr>
        <p:spPr>
          <a:xfrm>
            <a:off x="395536" y="1988840"/>
            <a:ext cx="8229600" cy="4525963"/>
          </a:xfrm>
        </p:spPr>
        <p:txBody>
          <a:bodyPr>
            <a:normAutofit fontScale="70000" lnSpcReduction="20000"/>
          </a:bodyPr>
          <a:lstStyle/>
          <a:p>
            <a:pPr lvl="0"/>
            <a:r>
              <a:rPr lang="en-CA" dirty="0" smtClean="0"/>
              <a:t>Helicopter GWM will not apply if the Regional FLNRO office is notified prior to the activity commencing and a written rationale that supports one or more of the conditions listed is made available upon request:</a:t>
            </a:r>
          </a:p>
          <a:p>
            <a:pPr>
              <a:buNone/>
            </a:pPr>
            <a:endParaRPr lang="en-CA" dirty="0" smtClean="0"/>
          </a:p>
          <a:p>
            <a:r>
              <a:rPr lang="en-CA" dirty="0" smtClean="0"/>
              <a:t>distance between the activity and the </a:t>
            </a:r>
            <a:r>
              <a:rPr lang="en-CA" u="sng" dirty="0" smtClean="0"/>
              <a:t>location of mountain goats </a:t>
            </a:r>
            <a:r>
              <a:rPr lang="en-CA" dirty="0" smtClean="0"/>
              <a:t>within the UWR unit is greater than 1500 m line-of-sight; or,</a:t>
            </a:r>
          </a:p>
          <a:p>
            <a:pPr lvl="0">
              <a:buNone/>
            </a:pPr>
            <a:endParaRPr lang="en-CA" dirty="0" smtClean="0"/>
          </a:p>
          <a:p>
            <a:pPr lvl="0"/>
            <a:r>
              <a:rPr lang="en-CA" dirty="0" smtClean="0"/>
              <a:t>snow accumulation within the area  of the UWR unit being used by mountain goats is </a:t>
            </a:r>
            <a:r>
              <a:rPr lang="en-CA" u="sng" dirty="0" smtClean="0"/>
              <a:t>less than 30 cm </a:t>
            </a:r>
            <a:r>
              <a:rPr lang="en-CA" dirty="0" smtClean="0"/>
              <a:t>between specified dates at start and end of winter closure; or, </a:t>
            </a:r>
          </a:p>
          <a:p>
            <a:pPr lvl="0">
              <a:buNone/>
            </a:pPr>
            <a:endParaRPr lang="en-CA" dirty="0" smtClean="0"/>
          </a:p>
          <a:p>
            <a:pPr lvl="0"/>
            <a:r>
              <a:rPr lang="en-CA" dirty="0" smtClean="0"/>
              <a:t>there is </a:t>
            </a:r>
            <a:r>
              <a:rPr lang="en-CA" u="sng" dirty="0" smtClean="0"/>
              <a:t>low probability of goat occupancy </a:t>
            </a:r>
            <a:r>
              <a:rPr lang="en-CA" dirty="0" smtClean="0"/>
              <a:t>within the UWR unit.</a:t>
            </a:r>
          </a:p>
          <a:p>
            <a:pPr>
              <a:buNone/>
            </a:pPr>
            <a:endParaRPr lang="en-C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Next Steps</a:t>
            </a:r>
            <a:endParaRPr lang="en-CA" dirty="0"/>
          </a:p>
        </p:txBody>
      </p:sp>
      <p:sp>
        <p:nvSpPr>
          <p:cNvPr id="3" name="Content Placeholder 2"/>
          <p:cNvSpPr>
            <a:spLocks noGrp="1"/>
          </p:cNvSpPr>
          <p:nvPr>
            <p:ph idx="1"/>
          </p:nvPr>
        </p:nvSpPr>
        <p:spPr>
          <a:xfrm>
            <a:off x="457200" y="1600201"/>
            <a:ext cx="8229600" cy="4205064"/>
          </a:xfrm>
        </p:spPr>
        <p:txBody>
          <a:bodyPr>
            <a:normAutofit fontScale="85000" lnSpcReduction="10000"/>
          </a:bodyPr>
          <a:lstStyle/>
          <a:p>
            <a:r>
              <a:rPr lang="en-CA" dirty="0" smtClean="0"/>
              <a:t>Create database using existing information to increase knowledge on goat occupancy in mid-coast UWR units</a:t>
            </a:r>
          </a:p>
          <a:p>
            <a:pPr>
              <a:buNone/>
            </a:pPr>
            <a:endParaRPr lang="en-CA" dirty="0" smtClean="0"/>
          </a:p>
          <a:p>
            <a:r>
              <a:rPr lang="en-CA" dirty="0" smtClean="0"/>
              <a:t>Field surveys this winter to add to database and support rationale for appropriate helicopter buffer distances.</a:t>
            </a:r>
          </a:p>
          <a:p>
            <a:pPr>
              <a:buNone/>
            </a:pPr>
            <a:endParaRPr lang="en-CA" dirty="0" smtClean="0"/>
          </a:p>
          <a:p>
            <a:r>
              <a:rPr lang="en-CA" dirty="0" smtClean="0"/>
              <a:t>Integrate licensee input into strategies. May be necessary to focus on specific areas and/or operating windows. </a:t>
            </a:r>
            <a:endParaRPr lang="en-C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1060</TotalTime>
  <Words>784</Words>
  <Application>Microsoft Office PowerPoint</Application>
  <PresentationFormat>On-screen Show (4:3)</PresentationFormat>
  <Paragraphs>66</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Introduction to Potential Changes for UWR #U-5-004 Order  (Mountain Goat)</vt:lpstr>
      <vt:lpstr>Rationale</vt:lpstr>
      <vt:lpstr>First Steps</vt:lpstr>
      <vt:lpstr>Potential  Changes GWM 2</vt:lpstr>
      <vt:lpstr>Historical Overlap</vt:lpstr>
      <vt:lpstr> GWM 8</vt:lpstr>
      <vt:lpstr>Potential Changes GWM 8</vt:lpstr>
      <vt:lpstr>Potential Changes GWM 8</vt:lpstr>
      <vt:lpstr>Potential Addition Helicopter Yarding </vt:lpstr>
      <vt:lpstr>Potential Addition Helicopter – Sunshine Coast </vt:lpstr>
      <vt:lpstr>Next Steps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LJNORDIN</dc:creator>
  <cp:lastModifiedBy>carowan</cp:lastModifiedBy>
  <cp:revision>68</cp:revision>
  <dcterms:created xsi:type="dcterms:W3CDTF">2013-10-01T15:07:22Z</dcterms:created>
  <dcterms:modified xsi:type="dcterms:W3CDTF">2013-12-05T16:51:10Z</dcterms:modified>
</cp:coreProperties>
</file>